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-13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3799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TMO.or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TMO.or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TMO.org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TMO.org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TMO.org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TMO.org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ATMO.or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ic-content copy">
    <p:bg>
      <p:bgPr>
        <a:gradFill flip="none" rotWithShape="1">
          <a:gsLst>
            <a:gs pos="0">
              <a:srgbClr val="FFFFFF"/>
            </a:gs>
            <a:gs pos="100000">
              <a:srgbClr val="DCDEE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pic" sz="quarter" idx="13"/>
          </p:nvPr>
        </p:nvSpPr>
        <p:spPr>
          <a:xfrm>
            <a:off x="0" y="-1225"/>
            <a:ext cx="13004800" cy="14522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27" name="Shape 27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2"/>
              </a:rPr>
              <a:t>ATMO.org</a:t>
            </a:r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5701098" y="363207"/>
            <a:ext cx="7083079" cy="723901"/>
          </a:xfrm>
          <a:prstGeom prst="rect">
            <a:avLst/>
          </a:prstGeom>
        </p:spPr>
        <p:txBody>
          <a:bodyPr lIns="50800" tIns="50800" rIns="50800" bIns="50800"/>
          <a:lstStyle>
            <a:lvl1pPr algn="r" defTabSz="584200">
              <a:defRPr sz="3600">
                <a:solidFill>
                  <a:srgbClr val="94C13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1270000" y="2570700"/>
            <a:ext cx="10464800" cy="55192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6127546" y="9258300"/>
            <a:ext cx="368505" cy="38707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">
    <p:bg>
      <p:bgPr>
        <a:gradFill flip="none" rotWithShape="1">
          <a:gsLst>
            <a:gs pos="0">
              <a:srgbClr val="FFFFFF"/>
            </a:gs>
            <a:gs pos="100000">
              <a:srgbClr val="DCDEE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quarter" idx="13"/>
          </p:nvPr>
        </p:nvSpPr>
        <p:spPr>
          <a:xfrm>
            <a:off x="0" y="-1225"/>
            <a:ext cx="13004800" cy="14522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41" name="Shape 41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2"/>
              </a:rPr>
              <a:t>ATMO.org</a:t>
            </a:r>
          </a:p>
        </p:txBody>
      </p:sp>
      <p:pic>
        <p:nvPicPr>
          <p:cNvPr id="4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6127546" y="9258300"/>
            <a:ext cx="368505" cy="38707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ic-content copy 4">
    <p:bg>
      <p:bgPr>
        <a:gradFill flip="none" rotWithShape="1">
          <a:gsLst>
            <a:gs pos="0">
              <a:srgbClr val="FFFFFF"/>
            </a:gs>
            <a:gs pos="100000">
              <a:srgbClr val="DCDEE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quarter" idx="13"/>
          </p:nvPr>
        </p:nvSpPr>
        <p:spPr>
          <a:xfrm>
            <a:off x="0" y="-1225"/>
            <a:ext cx="13004800" cy="14522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53" name="Shape 53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2"/>
              </a:rPr>
              <a:t>ATMO.org</a:t>
            </a:r>
          </a:p>
        </p:txBody>
      </p:sp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5676740" y="363207"/>
            <a:ext cx="7107437" cy="723901"/>
          </a:xfrm>
          <a:prstGeom prst="rect">
            <a:avLst/>
          </a:prstGeom>
        </p:spPr>
        <p:txBody>
          <a:bodyPr lIns="50800" tIns="50800" rIns="50800" bIns="50800"/>
          <a:lstStyle>
            <a:lvl1pPr algn="r" defTabSz="584200">
              <a:defRPr sz="3600">
                <a:solidFill>
                  <a:srgbClr val="94C13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pic" sz="half" idx="14"/>
          </p:nvPr>
        </p:nvSpPr>
        <p:spPr>
          <a:xfrm>
            <a:off x="7128597" y="1901061"/>
            <a:ext cx="4513406" cy="696353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half" idx="1"/>
          </p:nvPr>
        </p:nvSpPr>
        <p:spPr>
          <a:xfrm>
            <a:off x="424358" y="1900932"/>
            <a:ext cx="6121401" cy="6858736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127546" y="9258300"/>
            <a:ext cx="368505" cy="38707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ic-content copy 1">
    <p:bg>
      <p:bgPr>
        <a:gradFill flip="none" rotWithShape="1">
          <a:gsLst>
            <a:gs pos="0">
              <a:srgbClr val="FFFFFF"/>
            </a:gs>
            <a:gs pos="100000">
              <a:srgbClr val="DCDEE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0" y="-1225"/>
            <a:ext cx="13004800" cy="14522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68" name="Shape 68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2"/>
              </a:rPr>
              <a:t>ATMO.org</a:t>
            </a:r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5697725" y="363207"/>
            <a:ext cx="7086452" cy="723901"/>
          </a:xfrm>
          <a:prstGeom prst="rect">
            <a:avLst/>
          </a:prstGeom>
        </p:spPr>
        <p:txBody>
          <a:bodyPr lIns="50800" tIns="50800" rIns="50800" bIns="50800"/>
          <a:lstStyle>
            <a:lvl1pPr algn="r" defTabSz="584200">
              <a:defRPr sz="3600">
                <a:solidFill>
                  <a:srgbClr val="94C13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pic" idx="14"/>
          </p:nvPr>
        </p:nvSpPr>
        <p:spPr>
          <a:xfrm>
            <a:off x="381224" y="1716103"/>
            <a:ext cx="12229652" cy="740132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7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>
            <a:spLocks noGrp="1"/>
          </p:cNvSpPr>
          <p:nvPr>
            <p:ph type="sldNum" sz="quarter" idx="2"/>
          </p:nvPr>
        </p:nvSpPr>
        <p:spPr>
          <a:xfrm>
            <a:off x="6127546" y="9258300"/>
            <a:ext cx="368505" cy="38707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ic-content copy 3">
    <p:bg>
      <p:bgPr>
        <a:gradFill flip="none" rotWithShape="1">
          <a:gsLst>
            <a:gs pos="0">
              <a:srgbClr val="FFFFFF"/>
            </a:gs>
            <a:gs pos="100000">
              <a:srgbClr val="DCDEE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pic" sz="quarter" idx="13"/>
          </p:nvPr>
        </p:nvSpPr>
        <p:spPr>
          <a:xfrm>
            <a:off x="0" y="-1225"/>
            <a:ext cx="13004800" cy="14522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82" name="Shape 82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2"/>
              </a:rPr>
              <a:t>ATMO.org</a:t>
            </a:r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586699" y="363207"/>
            <a:ext cx="7197478" cy="723901"/>
          </a:xfrm>
          <a:prstGeom prst="rect">
            <a:avLst/>
          </a:prstGeom>
        </p:spPr>
        <p:txBody>
          <a:bodyPr lIns="50800" tIns="50800" rIns="50800" bIns="50800"/>
          <a:lstStyle>
            <a:lvl1pPr algn="r" defTabSz="584200">
              <a:defRPr sz="3600">
                <a:solidFill>
                  <a:srgbClr val="94C13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4"/>
          </p:nvPr>
        </p:nvSpPr>
        <p:spPr>
          <a:xfrm>
            <a:off x="2010879" y="1716103"/>
            <a:ext cx="8970342" cy="542880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270000" y="7515081"/>
            <a:ext cx="10464800" cy="114062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 defTabSz="584200">
              <a:spcBef>
                <a:spcPts val="0"/>
              </a:spcBef>
              <a:defRPr sz="3600" b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6127546" y="9258300"/>
            <a:ext cx="368505" cy="38707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eneric-content copy 2">
    <p:bg>
      <p:bgPr>
        <a:gradFill flip="none" rotWithShape="1">
          <a:gsLst>
            <a:gs pos="0">
              <a:srgbClr val="FFFFFF"/>
            </a:gs>
            <a:gs pos="100000">
              <a:srgbClr val="DCDEE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pic" sz="quarter" idx="13"/>
          </p:nvPr>
        </p:nvSpPr>
        <p:spPr>
          <a:xfrm>
            <a:off x="0" y="-1225"/>
            <a:ext cx="13004800" cy="145220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97" name="Shape 97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2"/>
              </a:rPr>
              <a:t>ATMO.org</a:t>
            </a:r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5452952" y="363207"/>
            <a:ext cx="7331225" cy="723901"/>
          </a:xfrm>
          <a:prstGeom prst="rect">
            <a:avLst/>
          </a:prstGeom>
        </p:spPr>
        <p:txBody>
          <a:bodyPr lIns="50800" tIns="50800" rIns="50800" bIns="50800"/>
          <a:lstStyle>
            <a:lvl1pPr algn="r" defTabSz="584200">
              <a:defRPr sz="3600">
                <a:solidFill>
                  <a:srgbClr val="94C13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algn="ctr" defTabSz="584200"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0" name="Shape 100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3800"/>
            </a:lvl1pPr>
          </a:lstStyle>
          <a:p>
            <a:r>
              <a:t>“Type a quote here.” </a:t>
            </a:r>
          </a:p>
        </p:txBody>
      </p:sp>
      <p:pic>
        <p:nvPicPr>
          <p:cNvPr id="10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127546" y="9258300"/>
            <a:ext cx="368505" cy="387070"/>
          </a:xfrm>
          <a:prstGeom prst="rect">
            <a:avLst/>
          </a:prstGeom>
        </p:spPr>
        <p:txBody>
          <a:bodyPr wrap="none" lIns="50800" tIns="50800" rIns="50800" bIns="50800" anchor="t"/>
          <a:lstStyle>
            <a:lvl1pPr algn="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DB-Results-Melbourne1.jpg"/>
          <p:cNvPicPr>
            <a:picLocks noChangeAspect="1"/>
          </p:cNvPicPr>
          <p:nvPr/>
        </p:nvPicPr>
        <p:blipFill>
          <a:blip r:embed="rId2">
            <a:extLst/>
          </a:blip>
          <a:srcRect l="10106" r="10106"/>
          <a:stretch>
            <a:fillRect/>
          </a:stretch>
        </p:blipFill>
        <p:spPr>
          <a:xfrm>
            <a:off x="-731136" y="-79256"/>
            <a:ext cx="14467072" cy="991813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06197" y="9385300"/>
            <a:ext cx="258157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112" name="Shape 112"/>
          <p:cNvSpPr/>
          <p:nvPr/>
        </p:nvSpPr>
        <p:spPr>
          <a:xfrm>
            <a:off x="9808021" y="9385300"/>
            <a:ext cx="286657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FFFFFF"/>
                </a:solidFill>
              </a:defRPr>
            </a:pPr>
            <a:r>
              <a:t>nina.masson@shecco.com — </a:t>
            </a:r>
            <a:r>
              <a:rPr>
                <a:hlinkClick r:id="rId3"/>
              </a:rPr>
              <a:t>ATMO.org</a:t>
            </a:r>
          </a:p>
        </p:txBody>
      </p:sp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650239" y="7693573"/>
            <a:ext cx="11704322" cy="1563071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Title Text</a:t>
            </a:r>
          </a:p>
        </p:txBody>
      </p:sp>
      <p:sp>
        <p:nvSpPr>
          <p:cNvPr id="114" name="Shape 114"/>
          <p:cNvSpPr/>
          <p:nvPr/>
        </p:nvSpPr>
        <p:spPr>
          <a:xfrm>
            <a:off x="3648138" y="7747000"/>
            <a:ext cx="5708524" cy="0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/>
          </a:p>
        </p:txBody>
      </p:sp>
      <p:pic>
        <p:nvPicPr>
          <p:cNvPr id="11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05205" y="712931"/>
            <a:ext cx="3394390" cy="236298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ATMO.or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MO_cover_v2.jpg"/>
          <p:cNvPicPr>
            <a:picLocks noChangeAspect="1"/>
          </p:cNvPicPr>
          <p:nvPr/>
        </p:nvPicPr>
        <p:blipFill>
          <a:blip r:embed="rId10">
            <a:extLst/>
          </a:blip>
          <a:srcRect l="7190" t="13955" r="7190" b="426"/>
          <a:stretch>
            <a:fillRect/>
          </a:stretch>
        </p:blipFill>
        <p:spPr>
          <a:xfrm>
            <a:off x="-731136" y="-3700982"/>
            <a:ext cx="14467072" cy="1446707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1504513" y="9385300"/>
            <a:ext cx="1170087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FFFFFF"/>
                </a:solidFill>
              </a:defRPr>
            </a:pPr>
            <a:r>
              <a:t>www.</a:t>
            </a:r>
            <a:r>
              <a:rPr>
                <a:hlinkClick r:id="rId11"/>
              </a:rPr>
              <a:t>ATMO.org</a:t>
            </a:r>
          </a:p>
        </p:txBody>
      </p:sp>
      <p:sp>
        <p:nvSpPr>
          <p:cNvPr id="5" name="Shape 5"/>
          <p:cNvSpPr/>
          <p:nvPr/>
        </p:nvSpPr>
        <p:spPr>
          <a:xfrm>
            <a:off x="306197" y="9385300"/>
            <a:ext cx="258157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FFFFFF"/>
                </a:solidFill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50239" y="7111754"/>
            <a:ext cx="11704322" cy="2144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6559" tIns="66559" rIns="66559" bIns="66559" anchor="ctr"/>
          <a:lstStyle/>
          <a:p>
            <a:r>
              <a:t>Title Text</a:t>
            </a:r>
          </a:p>
        </p:txBody>
      </p:sp>
      <p:pic>
        <p:nvPicPr>
          <p:cNvPr id="7" name="pasted-image.pd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556419" y="1147397"/>
            <a:ext cx="3891962" cy="271747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6559" tIns="66559" rIns="66559" bIns="6655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xfrm>
            <a:off x="9320107" y="8515201"/>
            <a:ext cx="3029939" cy="501421"/>
          </a:xfrm>
          <a:prstGeom prst="rect">
            <a:avLst/>
          </a:prstGeom>
          <a:ln w="12700">
            <a:miter lim="400000"/>
          </a:ln>
        </p:spPr>
        <p:txBody>
          <a:bodyPr lIns="66559" tIns="66559" rIns="66559" bIns="66559" anchor="ctr">
            <a:spAutoFit/>
          </a:bodyPr>
          <a:lstStyle>
            <a:lvl1pPr>
              <a:defRPr sz="2400" b="1">
                <a:solidFill>
                  <a:srgbClr val="94C13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1pPr>
      <a:lvl2pPr marL="0" marR="0" indent="22860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45720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68580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91440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114300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137160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160020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1828800" algn="ctr" defTabSz="44926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0" baseline="0">
          <a:ln>
            <a:noFill/>
          </a:ln>
          <a:solidFill>
            <a:srgbClr val="FFFFFF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342900" marR="0" indent="-3429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1pPr>
      <a:lvl2pPr marL="342900" marR="0" indent="1143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2pPr>
      <a:lvl3pPr marL="342900" marR="0" indent="5715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3pPr>
      <a:lvl4pPr marL="342900" marR="0" indent="10287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4pPr>
      <a:lvl5pPr marL="342900" marR="0" indent="14859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5pPr>
      <a:lvl6pPr marL="342900" marR="0" indent="19431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6pPr>
      <a:lvl7pPr marL="342900" marR="0" indent="24003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7pPr>
      <a:lvl8pPr marL="342900" marR="0" indent="28575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8pPr>
      <a:lvl9pPr marL="342900" marR="0" indent="3314700" algn="l" defTabSz="449262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94C13D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TMO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TMO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TMO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TMO.or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 smtClean="0"/>
              <a:t>RACCA’s position on natural refrigerants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ATMO_cover_heade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9" r="1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8" name="Shape 128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130" name="Shape 130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3"/>
              </a:rPr>
              <a:t>ATMO.org</a:t>
            </a:r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 smtClean="0"/>
              <a:t>RACCA:</a:t>
            </a:r>
            <a:endParaRPr dirty="0"/>
          </a:p>
        </p:txBody>
      </p:sp>
      <p:pic>
        <p:nvPicPr>
          <p:cNvPr id="13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100483" y="1636440"/>
            <a:ext cx="12574860" cy="71814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4000" dirty="0"/>
              <a:t> </a:t>
            </a:r>
            <a:r>
              <a:rPr lang="en-AU" sz="3500" dirty="0" smtClean="0"/>
              <a:t>RACCA—Who we are.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350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5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All refrigerants have a risk of danger if they are</a:t>
            </a:r>
            <a:r>
              <a:rPr kumimoji="0" lang="en-AU" sz="35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not handled by competent people.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3500" baseline="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5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Employers need to prioritise both the safety of employees and the environment.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3500" baseline="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5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Natural refrigerants will grow in the future as end-users require more environmentally friendly equipment.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3500" baseline="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5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An independent and highly competent certifier should approve retrofits to a hydrocarbon.</a:t>
            </a:r>
            <a:endParaRPr kumimoji="0" lang="en-AU" sz="3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ATMO_cover_heade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9" r="149"/>
          <a:stretch>
            <a:fillRect/>
          </a:stretch>
        </p:blipFill>
        <p:spPr>
          <a:xfrm>
            <a:off x="0" y="-10753"/>
            <a:ext cx="13004800" cy="1452204"/>
          </a:xfrm>
          <a:prstGeom prst="rect">
            <a:avLst/>
          </a:prstGeom>
        </p:spPr>
      </p:pic>
      <p:sp>
        <p:nvSpPr>
          <p:cNvPr id="136" name="Shape 136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138" name="Shape 138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3"/>
              </a:rPr>
              <a:t>ATMO.org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4631577" y="30191"/>
            <a:ext cx="8374608" cy="1234135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RACCA’s work alongside the industry:</a:t>
            </a:r>
            <a:endParaRPr dirty="0"/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292899" y="1648993"/>
            <a:ext cx="12294185" cy="81047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Reference manuals for</a:t>
            </a:r>
            <a:r>
              <a:rPr kumimoji="0" lang="en-A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training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4000" dirty="0" smtClean="0"/>
              <a:t/>
            </a:r>
            <a:br>
              <a:rPr lang="en-AU" sz="4000" dirty="0" smtClean="0"/>
            </a:br>
            <a:endParaRPr lang="en-AU" sz="400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4000" dirty="0" smtClean="0"/>
              <a:t>RACCA Taking </a:t>
            </a:r>
            <a:r>
              <a:rPr lang="en-AU" sz="4000" dirty="0"/>
              <a:t>N</a:t>
            </a:r>
            <a:r>
              <a:rPr lang="en-AU" sz="4000" dirty="0" smtClean="0"/>
              <a:t>atural </a:t>
            </a:r>
            <a:r>
              <a:rPr lang="en-AU" sz="4000" dirty="0"/>
              <a:t>R</a:t>
            </a:r>
            <a:r>
              <a:rPr lang="en-AU" sz="4000" dirty="0" smtClean="0"/>
              <a:t>efrigerants to Regional NSW project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4000" dirty="0" smtClean="0"/>
              <a:t/>
            </a:r>
            <a:br>
              <a:rPr lang="en-AU" sz="4000" dirty="0" smtClean="0"/>
            </a:br>
            <a:endParaRPr lang="en-AU" sz="400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4000" dirty="0" smtClean="0"/>
              <a:t>Targeting Skills Needs in Regions program</a:t>
            </a:r>
            <a:br>
              <a:rPr lang="en-AU" sz="4000" dirty="0" smtClean="0"/>
            </a:br>
            <a:r>
              <a:rPr lang="en-AU" sz="4000" dirty="0" smtClean="0"/>
              <a:t/>
            </a:r>
            <a:br>
              <a:rPr lang="en-AU" sz="4000" dirty="0" smtClean="0"/>
            </a:br>
            <a:endParaRPr lang="en-AU" sz="400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4000" dirty="0" smtClean="0"/>
              <a:t>RACCA NSW’s partnership with TAFE NSW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400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4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ATMO_cover_heade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9" r="1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6" name="Shape 136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138" name="Shape 138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3"/>
              </a:rPr>
              <a:t>ATMO.org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 smtClean="0"/>
              <a:t>Drawbacks:</a:t>
            </a:r>
            <a:endParaRPr dirty="0"/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256887" y="2605064"/>
            <a:ext cx="12411661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The competency of technicians in the use of natural refrigerants</a:t>
            </a:r>
            <a:r>
              <a:rPr lang="en-AU" sz="4000" dirty="0" smtClean="0"/>
              <a:t/>
            </a:r>
            <a:br>
              <a:rPr lang="en-AU" sz="4000" dirty="0" smtClean="0"/>
            </a:br>
            <a:r>
              <a:rPr lang="en-AU" sz="4000" dirty="0" smtClean="0"/>
              <a:t/>
            </a:r>
            <a:br>
              <a:rPr lang="en-AU" sz="4000" dirty="0" smtClean="0"/>
            </a:br>
            <a:endParaRPr lang="en-AU" sz="400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Attracting the younger age group to the industry</a:t>
            </a:r>
          </a:p>
          <a:p>
            <a:pPr marR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AU" sz="4000" dirty="0"/>
              <a:t/>
            </a:r>
            <a:br>
              <a:rPr lang="en-AU" sz="4000" dirty="0"/>
            </a:br>
            <a:endParaRPr lang="en-AU" sz="400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4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The</a:t>
            </a:r>
            <a:r>
              <a:rPr kumimoji="0" lang="en-AU" sz="4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current environmental licence under the ARC</a:t>
            </a:r>
            <a:endParaRPr kumimoji="0" lang="en-A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75454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TMO_cover_header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9" r="1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4" name="Shape 144"/>
          <p:cNvSpPr/>
          <p:nvPr/>
        </p:nvSpPr>
        <p:spPr>
          <a:xfrm>
            <a:off x="336252" y="9320971"/>
            <a:ext cx="12332297" cy="1"/>
          </a:xfrm>
          <a:prstGeom prst="line">
            <a:avLst/>
          </a:prstGeom>
          <a:ln w="12700">
            <a:solidFill>
              <a:srgbClr val="9B9B9B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306197" y="9385300"/>
            <a:ext cx="263042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shecco © 2016 — All rights reserved</a:t>
            </a:r>
          </a:p>
        </p:txBody>
      </p:sp>
      <p:sp>
        <p:nvSpPr>
          <p:cNvPr id="146" name="Shape 146"/>
          <p:cNvSpPr/>
          <p:nvPr/>
        </p:nvSpPr>
        <p:spPr>
          <a:xfrm>
            <a:off x="11507368" y="9385300"/>
            <a:ext cx="116723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defTabSz="584200">
              <a:defRPr>
                <a:solidFill>
                  <a:srgbClr val="767C8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www.</a:t>
            </a:r>
            <a:r>
              <a:rPr>
                <a:hlinkClick r:id="rId3"/>
              </a:rPr>
              <a:t>ATMO.org</a:t>
            </a:r>
          </a:p>
        </p:txBody>
      </p:sp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 smtClean="0"/>
              <a:t>RACCA:</a:t>
            </a:r>
            <a:endParaRPr dirty="0"/>
          </a:p>
        </p:txBody>
      </p:sp>
      <p:pic>
        <p:nvPicPr>
          <p:cNvPr id="14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887" y="234907"/>
            <a:ext cx="4058571" cy="9898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256887" y="1708448"/>
            <a:ext cx="12417713" cy="74168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001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23998" dir="2700000" rotWithShape="0">
                  <a:srgbClr val="000000">
                    <a:alpha val="31034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90" y="1903077"/>
            <a:ext cx="12848906" cy="70275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Embraces any new refrigerant that is better for the environment and can</a:t>
            </a:r>
            <a:r>
              <a:rPr kumimoji="0" lang="en-AU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be used safely by competent technicians.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3000" baseline="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Would</a:t>
            </a:r>
            <a:r>
              <a:rPr kumimoji="0" lang="en-AU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like to see the standard of apprentices raised and for our industry to get the recognition it deserves, so it can attract a better standard of participants.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3000" baseline="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Would like to see ARC cover occupational as well as environmental licences.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3000" baseline="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AU" sz="3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Would like to see independent and highly competent certifiers engaged to approve retrofitting systems to hydrocarbons.</a:t>
            </a:r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AU" sz="3000" baseline="0" dirty="0"/>
          </a:p>
          <a:p>
            <a:pPr marL="571500" marR="0" indent="-5715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AU" sz="3000" dirty="0" smtClean="0"/>
              <a:t>Would like to see that no system is retrofitted if it increases the risk of danger.</a:t>
            </a:r>
            <a:endParaRPr kumimoji="0" lang="en-AU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221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Gradient</vt:lpstr>
      <vt:lpstr>RACCA’s position on natural refrigerants</vt:lpstr>
      <vt:lpstr>RACCA:</vt:lpstr>
      <vt:lpstr>RACCA’s work alongside the industry:</vt:lpstr>
      <vt:lpstr>Drawbacks:</vt:lpstr>
      <vt:lpstr>RACCA: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RACCA’s position on natural refrigerants</dc:title>
  <dc:creator>Rachel Loveday</dc:creator>
  <cp:lastModifiedBy>Rachel Loveday</cp:lastModifiedBy>
  <cp:revision>14</cp:revision>
  <dcterms:modified xsi:type="dcterms:W3CDTF">2016-05-12T01:40:05Z</dcterms:modified>
</cp:coreProperties>
</file>